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258" r:id="rId6"/>
    <p:sldId id="266" r:id="rId7"/>
    <p:sldId id="262" r:id="rId8"/>
    <p:sldId id="264" r:id="rId9"/>
    <p:sldId id="263" r:id="rId10"/>
    <p:sldId id="268" r:id="rId11"/>
    <p:sldId id="267" r:id="rId12"/>
    <p:sldId id="259" r:id="rId13"/>
    <p:sldId id="261" r:id="rId14"/>
    <p:sldId id="260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3241" autoAdjust="0"/>
  </p:normalViewPr>
  <p:slideViewPr>
    <p:cSldViewPr>
      <p:cViewPr>
        <p:scale>
          <a:sx n="89" d="100"/>
          <a:sy n="89" d="100"/>
        </p:scale>
        <p:origin x="-1430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184216FF-B747-40FD-8A53-0982F9E9A0CD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E06333A7-1380-42CD-9E77-81C23475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304C-EB39-E74B-916B-B672F237F4BD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04DD-0205-2149-9EB2-A12C47644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D04DD-0205-2149-9EB2-A12C47644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D04DD-0205-2149-9EB2-A12C476447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16, 2015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1729-979B-42F1-AE70-4EC6944BC42A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A6FC-59B3-4B80-9B97-3823E662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Smart Start – Preparation for College Success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sz="4000" dirty="0" smtClean="0"/>
              <a:t>Governors State University</a:t>
            </a:r>
            <a:br>
              <a:rPr lang="en-US" sz="4000" dirty="0" smtClean="0"/>
            </a:br>
            <a:r>
              <a:rPr lang="en-US" sz="4000" dirty="0" smtClean="0"/>
              <a:t>University Park, IL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Presenters: LaTonya D. Holmes, Dianna </a:t>
            </a:r>
            <a:r>
              <a:rPr lang="en-US" sz="3600" dirty="0" err="1" smtClean="0"/>
              <a:t>Galante</a:t>
            </a:r>
            <a:r>
              <a:rPr lang="en-US" sz="3600" dirty="0" smtClean="0"/>
              <a:t>, and Kerri K. Morris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Available SI for Mathematics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MATH1423 College Algebra - 2 sections</a:t>
            </a:r>
          </a:p>
          <a:p>
            <a:r>
              <a:rPr lang="en-US" dirty="0" smtClean="0"/>
              <a:t>MATH2100 Elementary Statistics – 4 sections</a:t>
            </a:r>
          </a:p>
          <a:p>
            <a:r>
              <a:rPr lang="en-US" dirty="0" smtClean="0"/>
              <a:t>MATH2281 Applied Calculus – 3 sections</a:t>
            </a:r>
          </a:p>
          <a:p>
            <a:r>
              <a:rPr lang="en-US" dirty="0" smtClean="0"/>
              <a:t>MATH2290  Calculus I – 2 sections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Graduate Mathematics SI Leaders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graduate mathematics students available and in class 20 hours per week as well as offering </a:t>
            </a:r>
            <a:r>
              <a:rPr lang="en-US" dirty="0"/>
              <a:t>scheduled sessions in a designated classroom outside of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Each enrolled in MS in Mathematics program</a:t>
            </a:r>
          </a:p>
          <a:p>
            <a:r>
              <a:rPr lang="en-US" dirty="0" smtClean="0"/>
              <a:t>Received tuition waiver and stipend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Elementary Statistics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strategies used to add to student success including group work, lab classroom</a:t>
            </a:r>
          </a:p>
          <a:p>
            <a:r>
              <a:rPr lang="en-US" dirty="0" smtClean="0"/>
              <a:t>Online homework support, calculator, and textbook, 24/7 tutoring available with text</a:t>
            </a:r>
          </a:p>
          <a:p>
            <a:r>
              <a:rPr lang="en-US" dirty="0" smtClean="0"/>
              <a:t>SI available 15 hours per week</a:t>
            </a:r>
          </a:p>
          <a:p>
            <a:r>
              <a:rPr lang="en-US" dirty="0" err="1" smtClean="0"/>
              <a:t>StatCrunch</a:t>
            </a:r>
            <a:r>
              <a:rPr lang="en-US" dirty="0" smtClean="0">
                <a:sym typeface="Symbol"/>
              </a:rPr>
              <a:t></a:t>
            </a:r>
            <a:r>
              <a:rPr lang="en-US" dirty="0" smtClean="0"/>
              <a:t> used for statistical calculation</a:t>
            </a:r>
          </a:p>
          <a:p>
            <a:r>
              <a:rPr lang="en-US" smtClean="0"/>
              <a:t>Students were allowed </a:t>
            </a:r>
            <a:r>
              <a:rPr lang="en-US" dirty="0" smtClean="0"/>
              <a:t>to make corrections on tests and earn back  partial points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Writing  Support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600" dirty="0" smtClean="0"/>
              <a:t>Kerri K. Morris, PhD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2800" i="1" dirty="0" smtClean="0"/>
              <a:t>Associate Professor</a:t>
            </a:r>
          </a:p>
          <a:p>
            <a:pPr marL="0" indent="0" algn="ctr">
              <a:buNone/>
            </a:pPr>
            <a:r>
              <a:rPr lang="en-US" sz="2800" i="1" dirty="0" smtClean="0"/>
              <a:t>Coordinator of First-Year Writing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Writing: </a:t>
            </a:r>
            <a:br>
              <a:rPr lang="en-US" dirty="0" smtClean="0"/>
            </a:br>
            <a:r>
              <a:rPr lang="en-US" dirty="0" smtClean="0"/>
              <a:t>Two-week Intensive </a:t>
            </a:r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Responsibility—learning to prepare for </a:t>
            </a:r>
            <a:r>
              <a:rPr lang="en-US" dirty="0"/>
              <a:t>class, </a:t>
            </a:r>
            <a:r>
              <a:rPr lang="en-US" dirty="0" smtClean="0"/>
              <a:t>meet </a:t>
            </a:r>
            <a:r>
              <a:rPr lang="en-US" dirty="0"/>
              <a:t>assignment deadlines, </a:t>
            </a:r>
            <a:r>
              <a:rPr lang="en-US" dirty="0" smtClean="0"/>
              <a:t>follow </a:t>
            </a:r>
            <a:r>
              <a:rPr lang="en-US" dirty="0"/>
              <a:t>teachers’ directions, and </a:t>
            </a:r>
            <a:r>
              <a:rPr lang="en-US" dirty="0" smtClean="0"/>
              <a:t>exhibit </a:t>
            </a:r>
            <a:r>
              <a:rPr lang="en-US" dirty="0"/>
              <a:t>appropriate classroom behavior.</a:t>
            </a:r>
          </a:p>
          <a:p>
            <a:pPr lvl="0"/>
            <a:r>
              <a:rPr lang="en-US" dirty="0"/>
              <a:t>Flexibility</a:t>
            </a:r>
            <a:r>
              <a:rPr lang="en-US" dirty="0" smtClean="0"/>
              <a:t>—identify differences </a:t>
            </a:r>
            <a:r>
              <a:rPr lang="en-US" dirty="0"/>
              <a:t>among varying writing situations and begin to adapt </a:t>
            </a:r>
            <a:r>
              <a:rPr lang="en-US" dirty="0" smtClean="0"/>
              <a:t>to </a:t>
            </a:r>
            <a:r>
              <a:rPr lang="en-US" dirty="0"/>
              <a:t>suit those situations, based on the expectations of audience and genre.</a:t>
            </a:r>
          </a:p>
          <a:p>
            <a:pPr lvl="0"/>
            <a:r>
              <a:rPr lang="en-US" dirty="0"/>
              <a:t>Metacognition</a:t>
            </a:r>
            <a:r>
              <a:rPr lang="en-US" dirty="0" smtClean="0"/>
              <a:t>—reflect on writing </a:t>
            </a:r>
            <a:r>
              <a:rPr lang="en-US" dirty="0"/>
              <a:t>process, written products, and the writing of their peers with a critical/analytical eye, particularly looking for areas of success and improvement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Writing: </a:t>
            </a:r>
            <a:br>
              <a:rPr lang="en-US" dirty="0"/>
            </a:br>
            <a:r>
              <a:rPr lang="en-US" dirty="0"/>
              <a:t>Two-week Intensive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Self-efficacy</a:t>
            </a:r>
            <a:r>
              <a:rPr lang="en-US" dirty="0" smtClean="0"/>
              <a:t>—advocate </a:t>
            </a:r>
            <a:r>
              <a:rPr lang="en-US" dirty="0"/>
              <a:t>for themselves as learners and </a:t>
            </a:r>
            <a:r>
              <a:rPr lang="en-US" dirty="0" smtClean="0"/>
              <a:t>citizens and build self confidence</a:t>
            </a:r>
            <a:endParaRPr lang="en-US" dirty="0"/>
          </a:p>
          <a:p>
            <a:pPr lvl="0"/>
            <a:r>
              <a:rPr lang="en-US" dirty="0" smtClean="0"/>
              <a:t>Technology—develop proficiency with </a:t>
            </a:r>
          </a:p>
          <a:p>
            <a:pPr lvl="1"/>
            <a:r>
              <a:rPr lang="en-US" dirty="0" smtClean="0"/>
              <a:t>Classroom Management System</a:t>
            </a:r>
          </a:p>
          <a:p>
            <a:pPr lvl="1"/>
            <a:r>
              <a:rPr lang="en-US" dirty="0" smtClean="0"/>
              <a:t>Writing technology for blogs, presentations, formal papers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Two-week intensive</a:t>
            </a:r>
          </a:p>
          <a:p>
            <a:pPr lvl="1"/>
            <a:r>
              <a:rPr lang="en-US" dirty="0" smtClean="0"/>
              <a:t>Meet daily</a:t>
            </a:r>
          </a:p>
          <a:p>
            <a:pPr lvl="1"/>
            <a:r>
              <a:rPr lang="en-US" dirty="0" smtClean="0"/>
              <a:t>Write frequently</a:t>
            </a:r>
          </a:p>
          <a:p>
            <a:pPr lvl="1"/>
            <a:r>
              <a:rPr lang="en-US" dirty="0" smtClean="0"/>
              <a:t>Use short writing to build toward a long paper (4-5 pages)</a:t>
            </a:r>
          </a:p>
          <a:p>
            <a:r>
              <a:rPr lang="en-US" dirty="0" smtClean="0"/>
              <a:t>SI </a:t>
            </a:r>
          </a:p>
          <a:p>
            <a:pPr lvl="1"/>
            <a:r>
              <a:rPr lang="en-US" dirty="0" smtClean="0"/>
              <a:t>Friday meeting, 9 sections</a:t>
            </a:r>
          </a:p>
        </p:txBody>
      </p:sp>
    </p:spTree>
    <p:extLst>
      <p:ext uri="{BB962C8B-B14F-4D97-AF65-F5344CB8AC3E}">
        <p14:creationId xmlns:p14="http://schemas.microsoft.com/office/powerpoint/2010/main" val="187604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we’ve learned and what we’re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students out is counter-productive at worst and only minimally successful</a:t>
            </a:r>
          </a:p>
          <a:p>
            <a:r>
              <a:rPr lang="en-US" dirty="0" smtClean="0"/>
              <a:t>Mixing students from many classes into one supplemental group is confusing for students and instructors</a:t>
            </a:r>
          </a:p>
          <a:p>
            <a:r>
              <a:rPr lang="en-US" dirty="0" smtClean="0"/>
              <a:t>Tutors should be available to all students and should be integrated into the 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Smart </a:t>
            </a:r>
            <a:r>
              <a:rPr lang="en-US" b="1" i="1" dirty="0" smtClean="0"/>
              <a:t>Start </a:t>
            </a:r>
            <a:br>
              <a:rPr lang="en-US" b="1" i="1" dirty="0" smtClean="0"/>
            </a:br>
            <a:r>
              <a:rPr lang="en-US" b="1" i="1" dirty="0" smtClean="0"/>
              <a:t>Preparation </a:t>
            </a:r>
            <a:r>
              <a:rPr lang="en-US" b="1" i="1" dirty="0"/>
              <a:t>for College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Presenters</a:t>
            </a:r>
            <a:r>
              <a:rPr lang="en-US" sz="2400" b="1" i="1" dirty="0"/>
              <a:t>: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/>
              <a:t>LaTonya D. Holmes, Cohort Advisor and Coordinator for New Student Programs, Governors State </a:t>
            </a:r>
            <a:r>
              <a:rPr lang="en-US" sz="2400" i="1" dirty="0" smtClean="0"/>
              <a:t>University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Dr</a:t>
            </a:r>
            <a:r>
              <a:rPr lang="en-US" sz="2400" i="1" dirty="0"/>
              <a:t>. Dianna </a:t>
            </a:r>
            <a:r>
              <a:rPr lang="en-US" sz="2400" i="1" dirty="0" err="1"/>
              <a:t>Galante</a:t>
            </a:r>
            <a:r>
              <a:rPr lang="en-US" sz="2400" i="1" dirty="0"/>
              <a:t>, Professor, Mathematics </a:t>
            </a:r>
            <a:r>
              <a:rPr lang="en-US" sz="2400" i="1" dirty="0" smtClean="0"/>
              <a:t>Coordinator 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Dr</a:t>
            </a:r>
            <a:r>
              <a:rPr lang="en-US" sz="2400" i="1" dirty="0"/>
              <a:t>. Kerri Morris, Associate Professor, Coordinator of First-Year </a:t>
            </a:r>
            <a:r>
              <a:rPr lang="en-US" sz="2400" i="1" dirty="0" smtClean="0"/>
              <a:t>Writing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Smart Start</a:t>
            </a:r>
            <a:br>
              <a:rPr lang="en-US" sz="3600" b="1" i="1" dirty="0" smtClean="0"/>
            </a:br>
            <a:r>
              <a:rPr lang="en-US" sz="3600" b="1" i="1" dirty="0" smtClean="0"/>
              <a:t>Preparation for College Success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students need extra preparation and support in both math and writing</a:t>
            </a:r>
          </a:p>
          <a:p>
            <a:r>
              <a:rPr lang="en-US" dirty="0" smtClean="0"/>
              <a:t>Smart Start provides a two-week jump start and supplemental instruction (SI) for </a:t>
            </a:r>
            <a:r>
              <a:rPr lang="en-US" dirty="0"/>
              <a:t>first year students. 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program includes support from paid peer mentors and tutors.  </a:t>
            </a:r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Peer Mentors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600" dirty="0" smtClean="0"/>
              <a:t>LaTonya </a:t>
            </a:r>
            <a:r>
              <a:rPr lang="en-US" sz="3600" dirty="0"/>
              <a:t>D. </a:t>
            </a:r>
            <a:r>
              <a:rPr lang="en-US" sz="3600" dirty="0" smtClean="0"/>
              <a:t>Holmes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2800" i="1" dirty="0" smtClean="0"/>
              <a:t>Cohort </a:t>
            </a:r>
            <a:r>
              <a:rPr lang="en-US" sz="2800" i="1" dirty="0"/>
              <a:t>Advisor and Coordinator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for </a:t>
            </a:r>
            <a:r>
              <a:rPr lang="en-US" sz="2800" i="1" dirty="0"/>
              <a:t>New Student </a:t>
            </a:r>
            <a:r>
              <a:rPr lang="en-US" sz="2800" i="1" dirty="0" smtClean="0"/>
              <a:t>Programs</a:t>
            </a:r>
          </a:p>
          <a:p>
            <a:pPr marL="0" indent="0" algn="ctr">
              <a:buNone/>
            </a:pPr>
            <a:r>
              <a:rPr lang="en-US" sz="2800" i="1" dirty="0" smtClean="0"/>
              <a:t> </a:t>
            </a:r>
            <a:r>
              <a:rPr lang="en-US" sz="2800" i="1" dirty="0"/>
              <a:t>Governors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1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Peer Mentors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our Peer Mentors?</a:t>
            </a:r>
          </a:p>
          <a:p>
            <a:pPr lvl="1"/>
            <a:r>
              <a:rPr lang="en-US" dirty="0" smtClean="0"/>
              <a:t>10 Rising Sophomores selected as Peer Mentors</a:t>
            </a:r>
          </a:p>
          <a:p>
            <a:pPr lvl="1"/>
            <a:r>
              <a:rPr lang="en-US" dirty="0" smtClean="0"/>
              <a:t> 2.75 or higher grade point averages from freshman year</a:t>
            </a:r>
          </a:p>
          <a:p>
            <a:pPr lvl="1"/>
            <a:r>
              <a:rPr lang="en-US" dirty="0" smtClean="0"/>
              <a:t>Trained as Orientation Leaders (knowledgeable about university resources)</a:t>
            </a:r>
          </a:p>
          <a:p>
            <a:pPr lvl="1"/>
            <a:r>
              <a:rPr lang="en-US" dirty="0" smtClean="0"/>
              <a:t>2 have taken Principles of Peer Leadership</a:t>
            </a:r>
          </a:p>
          <a:p>
            <a:pPr lvl="1"/>
            <a:r>
              <a:rPr lang="en-US" dirty="0" smtClean="0"/>
              <a:t>1 returning Peer Mentor who will serve as Student Coordinator (upper class student)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Peer Mentor </a:t>
            </a:r>
            <a:r>
              <a:rPr lang="en-US" b="1" i="1" dirty="0" smtClean="0"/>
              <a:t>Expectations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time course load and grade point average requirements</a:t>
            </a:r>
          </a:p>
          <a:p>
            <a:r>
              <a:rPr lang="en-US" dirty="0" smtClean="0"/>
              <a:t>Peer Mentor training and further team building</a:t>
            </a:r>
          </a:p>
          <a:p>
            <a:r>
              <a:rPr lang="en-US" dirty="0" smtClean="0"/>
              <a:t>Common Reading</a:t>
            </a:r>
          </a:p>
          <a:p>
            <a:r>
              <a:rPr lang="en-US" dirty="0" smtClean="0"/>
              <a:t>Master College Faculty Assignments</a:t>
            </a:r>
          </a:p>
          <a:p>
            <a:r>
              <a:rPr lang="en-US" dirty="0" smtClean="0"/>
              <a:t>First Year Seminar Faculty Assignments</a:t>
            </a:r>
          </a:p>
          <a:p>
            <a:r>
              <a:rPr lang="en-US" dirty="0" smtClean="0"/>
              <a:t>Cohort Activity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Peer Mentor Preparation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Intensive training as orientation leaders includes:</a:t>
            </a:r>
          </a:p>
          <a:p>
            <a:pPr lvl="1"/>
            <a:r>
              <a:rPr lang="en-US" dirty="0" smtClean="0"/>
              <a:t>Set Expectations</a:t>
            </a:r>
          </a:p>
          <a:p>
            <a:pPr lvl="1"/>
            <a:r>
              <a:rPr lang="en-US" dirty="0" smtClean="0"/>
              <a:t>Who’s Who at GSU</a:t>
            </a:r>
          </a:p>
          <a:p>
            <a:pPr lvl="1"/>
            <a:r>
              <a:rPr lang="en-US" dirty="0" smtClean="0"/>
              <a:t>Learning GSU Resources</a:t>
            </a:r>
          </a:p>
          <a:p>
            <a:pPr lvl="1"/>
            <a:r>
              <a:rPr lang="en-US" dirty="0" smtClean="0"/>
              <a:t>Student Development Theory</a:t>
            </a:r>
          </a:p>
          <a:p>
            <a:pPr lvl="1"/>
            <a:r>
              <a:rPr lang="en-US" dirty="0" smtClean="0"/>
              <a:t>Personal Commitment</a:t>
            </a:r>
          </a:p>
          <a:p>
            <a:pPr lvl="1"/>
            <a:r>
              <a:rPr lang="en-US" dirty="0" smtClean="0"/>
              <a:t>Strengths </a:t>
            </a:r>
            <a:r>
              <a:rPr lang="en-US" dirty="0"/>
              <a:t>Assessment </a:t>
            </a:r>
            <a:r>
              <a:rPr lang="en-US" dirty="0" smtClean="0"/>
              <a:t>Convocation </a:t>
            </a:r>
            <a:r>
              <a:rPr lang="en-US" dirty="0"/>
              <a:t>Walk Through </a:t>
            </a:r>
            <a:endParaRPr lang="en-US" dirty="0" smtClean="0"/>
          </a:p>
          <a:p>
            <a:pPr lvl="1"/>
            <a:r>
              <a:rPr lang="en-US" dirty="0" smtClean="0"/>
              <a:t>Goals</a:t>
            </a:r>
            <a:r>
              <a:rPr lang="en-US" dirty="0"/>
              <a:t>, </a:t>
            </a:r>
            <a:r>
              <a:rPr lang="en-US" dirty="0" smtClean="0"/>
              <a:t>communication, Emailing </a:t>
            </a:r>
            <a:r>
              <a:rPr lang="en-US" dirty="0"/>
              <a:t>professors, Start Something That </a:t>
            </a:r>
            <a:r>
              <a:rPr lang="en-US" dirty="0" smtClean="0"/>
              <a:t>Matters,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Victim </a:t>
            </a:r>
            <a:r>
              <a:rPr lang="en-US" dirty="0"/>
              <a:t>Vs. Creator Presentation (mindset and attitude.  How do you react to the things that happen? </a:t>
            </a:r>
            <a:br>
              <a:rPr lang="en-US" dirty="0"/>
            </a:br>
            <a:r>
              <a:rPr lang="en-US" dirty="0"/>
              <a:t>3 Inner voices:  inner critic, inner defender (makes excuses, blames others), inner creator.</a:t>
            </a:r>
            <a:br>
              <a:rPr lang="en-US" dirty="0"/>
            </a:br>
            <a:r>
              <a:rPr lang="en-US" dirty="0"/>
              <a:t>Are the inner critic or inner defender ever right? Sometimes, what do you do about </a:t>
            </a:r>
            <a:r>
              <a:rPr lang="en-US" dirty="0" smtClean="0"/>
              <a:t>it?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Peer Mentor Preparation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Intensive training as orientation leaders includes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of Happiness Presentation  </a:t>
            </a:r>
            <a:endParaRPr lang="en-US" dirty="0" smtClean="0"/>
          </a:p>
          <a:p>
            <a:pPr lvl="1"/>
            <a:r>
              <a:rPr lang="en-US" dirty="0" smtClean="0"/>
              <a:t>Working </a:t>
            </a:r>
            <a:r>
              <a:rPr lang="en-US" dirty="0"/>
              <a:t>with your Faculty Member – </a:t>
            </a:r>
            <a:r>
              <a:rPr lang="en-US" dirty="0" smtClean="0"/>
              <a:t>Communication.</a:t>
            </a:r>
          </a:p>
          <a:p>
            <a:pPr lvl="1"/>
            <a:r>
              <a:rPr lang="en-US" dirty="0" smtClean="0"/>
              <a:t>Resources Review</a:t>
            </a:r>
          </a:p>
          <a:p>
            <a:pPr lvl="1"/>
            <a:r>
              <a:rPr lang="en-US" dirty="0" smtClean="0"/>
              <a:t>Vision</a:t>
            </a:r>
            <a:r>
              <a:rPr lang="en-US" dirty="0"/>
              <a:t>, Mission, Goals, and Objectives – we’ll create those as a team – Share GSU vision 2020 and discussing what they can do to help with </a:t>
            </a:r>
            <a:r>
              <a:rPr lang="en-US" dirty="0" smtClean="0"/>
              <a:t>those.</a:t>
            </a:r>
          </a:p>
          <a:p>
            <a:pPr lvl="1"/>
            <a:r>
              <a:rPr lang="en-US" dirty="0" smtClean="0"/>
              <a:t>Motivation/Life </a:t>
            </a:r>
            <a:r>
              <a:rPr lang="en-US" dirty="0"/>
              <a:t>Lesson Introduction and Presentations – Lion King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COHORT </a:t>
            </a:r>
            <a:r>
              <a:rPr lang="en-US" dirty="0"/>
              <a:t>THEMES: Faculty, Staff, Students, etc.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52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Mathematics Support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600" dirty="0" smtClean="0"/>
              <a:t>Dianna </a:t>
            </a:r>
            <a:r>
              <a:rPr lang="en-US" sz="3600" dirty="0" err="1" smtClean="0"/>
              <a:t>Galante</a:t>
            </a:r>
            <a:r>
              <a:rPr lang="en-US" sz="3600" dirty="0" smtClean="0"/>
              <a:t>, PhD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2800" i="1" dirty="0" smtClean="0"/>
              <a:t>Professor</a:t>
            </a:r>
          </a:p>
          <a:p>
            <a:pPr marL="0" indent="0" algn="ctr">
              <a:buNone/>
            </a:pPr>
            <a:r>
              <a:rPr lang="en-US" sz="2800" i="1" dirty="0" smtClean="0"/>
              <a:t>Mathematics </a:t>
            </a:r>
            <a:r>
              <a:rPr lang="en-US" sz="2800" i="1" dirty="0"/>
              <a:t>Coordinator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91214"/>
      </p:ext>
    </p:extLst>
  </p:cSld>
  <p:clrMapOvr>
    <a:masterClrMapping/>
  </p:clrMapOvr>
</p:sld>
</file>

<file path=ppt/theme/theme1.xml><?xml version="1.0" encoding="utf-8"?>
<a:theme xmlns:a="http://schemas.openxmlformats.org/drawingml/2006/main" name="CCE Conferenc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CCE Conference PowerPoint Template</Template>
  <TotalTime>414</TotalTime>
  <Words>662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CCE Conference PowerPoint Template</vt:lpstr>
      <vt:lpstr>Custom Design</vt:lpstr>
      <vt:lpstr>1_Office Theme</vt:lpstr>
      <vt:lpstr>Smart Start – Preparation for College Success   Governors State University University Park, IL  Presenters: LaTonya D. Holmes, Dianna Galante, and Kerri K. Morris</vt:lpstr>
      <vt:lpstr>Smart Start  Preparation for College Success</vt:lpstr>
      <vt:lpstr>Smart Start Preparation for College Success </vt:lpstr>
      <vt:lpstr>Peer Mentors</vt:lpstr>
      <vt:lpstr>Peer Mentors</vt:lpstr>
      <vt:lpstr>Peer Mentor Expectations</vt:lpstr>
      <vt:lpstr>Peer Mentor Preparation</vt:lpstr>
      <vt:lpstr>Peer Mentor Preparation</vt:lpstr>
      <vt:lpstr>Mathematics Support</vt:lpstr>
      <vt:lpstr>Available SI for Mathematics</vt:lpstr>
      <vt:lpstr>Graduate Mathematics SI Leaders</vt:lpstr>
      <vt:lpstr>Elementary Statistics</vt:lpstr>
      <vt:lpstr>Writing  Support</vt:lpstr>
      <vt:lpstr>Writing:  Two-week Intensive Objectives</vt:lpstr>
      <vt:lpstr>Writing:  Two-week Intensive Objectives</vt:lpstr>
      <vt:lpstr>Writing Support</vt:lpstr>
      <vt:lpstr>What we’ve learned and what we’re changing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Start – Preparation for College Success   Governors State University University Park, IL</dc:title>
  <dc:creator>dgalante</dc:creator>
  <cp:lastModifiedBy>Galante</cp:lastModifiedBy>
  <cp:revision>17</cp:revision>
  <cp:lastPrinted>2015-07-16T02:18:39Z</cp:lastPrinted>
  <dcterms:created xsi:type="dcterms:W3CDTF">2015-07-10T19:26:59Z</dcterms:created>
  <dcterms:modified xsi:type="dcterms:W3CDTF">2015-09-18T15:45:49Z</dcterms:modified>
</cp:coreProperties>
</file>